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32399288" cy="18000663"/>
  <p:notesSz cx="6858000" cy="9144000"/>
  <p:defaultTextStyle>
    <a:lvl1pPr marL="0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1pPr>
    <a:lvl2pPr marL="1036693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2pPr>
    <a:lvl3pPr marL="2073388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3pPr>
    <a:lvl4pPr marL="3110080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4pPr>
    <a:lvl5pPr marL="4146773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5pPr>
    <a:lvl6pPr marL="5183468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6pPr>
    <a:lvl7pPr marL="6220161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7pPr>
    <a:lvl8pPr marL="7256855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8pPr>
    <a:lvl9pPr marL="8293548" algn="l" defTabSz="2073388" rtl="0" eaLnBrk="1" latinLnBrk="0" hangingPunct="1">
      <a:defRPr sz="408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7DF0"/>
    <a:srgbClr val="CFD5EA"/>
    <a:srgbClr val="000000"/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>
        <p:scale>
          <a:sx n="66" d="100"/>
          <a:sy n="66" d="100"/>
        </p:scale>
        <p:origin x="-5678" y="-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911" y="2945943"/>
            <a:ext cx="24299466" cy="6266897"/>
          </a:xfrm>
        </p:spPr>
        <p:txBody>
          <a:bodyPr anchor="b"/>
          <a:lstStyle>
            <a:lvl1pPr algn="ctr">
              <a:defRPr sz="1574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9454516"/>
            <a:ext cx="24299466" cy="4345992"/>
          </a:xfrm>
        </p:spPr>
        <p:txBody>
          <a:bodyPr/>
          <a:lstStyle>
            <a:lvl1pPr marL="0" indent="0" algn="ctr">
              <a:buNone/>
              <a:defRPr sz="6300"/>
            </a:lvl1pPr>
            <a:lvl2pPr marL="1200059" indent="0" algn="ctr">
              <a:buNone/>
              <a:defRPr sz="5250"/>
            </a:lvl2pPr>
            <a:lvl3pPr marL="2400117" indent="0" algn="ctr">
              <a:buNone/>
              <a:defRPr sz="4725"/>
            </a:lvl3pPr>
            <a:lvl4pPr marL="3600176" indent="0" algn="ctr">
              <a:buNone/>
              <a:defRPr sz="4200"/>
            </a:lvl4pPr>
            <a:lvl5pPr marL="4800234" indent="0" algn="ctr">
              <a:buNone/>
              <a:defRPr sz="4200"/>
            </a:lvl5pPr>
            <a:lvl6pPr marL="6000293" indent="0" algn="ctr">
              <a:buNone/>
              <a:defRPr sz="4200"/>
            </a:lvl6pPr>
            <a:lvl7pPr marL="7200351" indent="0" algn="ctr">
              <a:buNone/>
              <a:defRPr sz="4200"/>
            </a:lvl7pPr>
            <a:lvl8pPr marL="8400410" indent="0" algn="ctr">
              <a:buNone/>
              <a:defRPr sz="4200"/>
            </a:lvl8pPr>
            <a:lvl9pPr marL="9600468" indent="0" algn="ctr">
              <a:buNone/>
              <a:defRPr sz="42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82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4086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1" y="958369"/>
            <a:ext cx="6986096" cy="1525473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958369"/>
            <a:ext cx="20553298" cy="1525473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729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 de tarifa por modificacióne lo stile del titolo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t>Modificación gli stili del testo dello schema</a:t>
            </a:r>
          </a:p>
          <a:p>
            <a:pPr lvl="1"/>
            <a:r>
              <a:t>Segundo livello</a:t>
            </a:r>
          </a:p>
          <a:p>
            <a:pPr lvl="2"/>
            <a:r>
              <a:t>Terzo livello</a:t>
            </a:r>
          </a:p>
          <a:p>
            <a:pPr lvl="3"/>
            <a:r>
              <a:t>Cuarto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6" y="4487668"/>
            <a:ext cx="27944386" cy="7487774"/>
          </a:xfrm>
        </p:spPr>
        <p:txBody>
          <a:bodyPr anchor="b"/>
          <a:lstStyle>
            <a:lvl1pPr>
              <a:defRPr sz="1574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6" y="12046280"/>
            <a:ext cx="27944386" cy="3937644"/>
          </a:xfrm>
        </p:spPr>
        <p:txBody>
          <a:bodyPr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200059" indent="0">
              <a:buNone/>
              <a:defRPr sz="5250">
                <a:solidFill>
                  <a:schemeClr val="tx1">
                    <a:tint val="75000"/>
                  </a:schemeClr>
                </a:solidFill>
              </a:defRPr>
            </a:lvl2pPr>
            <a:lvl3pPr marL="2400117" indent="0">
              <a:buNone/>
              <a:defRPr sz="4725">
                <a:solidFill>
                  <a:schemeClr val="tx1">
                    <a:tint val="75000"/>
                  </a:schemeClr>
                </a:solidFill>
              </a:defRPr>
            </a:lvl3pPr>
            <a:lvl4pPr marL="36001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4pPr>
            <a:lvl5pPr marL="4800234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5pPr>
            <a:lvl6pPr marL="6000293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6pPr>
            <a:lvl7pPr marL="7200351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7pPr>
            <a:lvl8pPr marL="8400410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8pPr>
            <a:lvl9pPr marL="9600468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956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4791843"/>
            <a:ext cx="13769697" cy="114212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4791843"/>
            <a:ext cx="13769697" cy="1142125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282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958370"/>
            <a:ext cx="27944386" cy="3479296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2" y="4412664"/>
            <a:ext cx="13706416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2" y="6575242"/>
            <a:ext cx="13706416" cy="967119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0" y="4412664"/>
            <a:ext cx="13773917" cy="21625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200059" indent="0">
              <a:buNone/>
              <a:defRPr sz="5250" b="1"/>
            </a:lvl2pPr>
            <a:lvl3pPr marL="2400117" indent="0">
              <a:buNone/>
              <a:defRPr sz="4725" b="1"/>
            </a:lvl3pPr>
            <a:lvl4pPr marL="3600176" indent="0">
              <a:buNone/>
              <a:defRPr sz="4200" b="1"/>
            </a:lvl4pPr>
            <a:lvl5pPr marL="4800234" indent="0">
              <a:buNone/>
              <a:defRPr sz="4200" b="1"/>
            </a:lvl5pPr>
            <a:lvl6pPr marL="6000293" indent="0">
              <a:buNone/>
              <a:defRPr sz="4200" b="1"/>
            </a:lvl6pPr>
            <a:lvl7pPr marL="7200351" indent="0">
              <a:buNone/>
              <a:defRPr sz="4200" b="1"/>
            </a:lvl7pPr>
            <a:lvl8pPr marL="8400410" indent="0">
              <a:buNone/>
              <a:defRPr sz="4200" b="1"/>
            </a:lvl8pPr>
            <a:lvl9pPr marL="9600468" indent="0">
              <a:buNone/>
              <a:defRPr sz="42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0" y="6575242"/>
            <a:ext cx="13773917" cy="967119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0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086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7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2" y="1200044"/>
            <a:ext cx="10449613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2591763"/>
            <a:ext cx="16402140" cy="12792138"/>
          </a:xfrm>
        </p:spPr>
        <p:txBody>
          <a:bodyPr/>
          <a:lstStyle>
            <a:lvl1pPr>
              <a:defRPr sz="8399"/>
            </a:lvl1pPr>
            <a:lvl2pPr>
              <a:defRPr sz="7349"/>
            </a:lvl2pPr>
            <a:lvl3pPr>
              <a:defRPr sz="6300"/>
            </a:lvl3pPr>
            <a:lvl4pPr>
              <a:defRPr sz="5250"/>
            </a:lvl4pPr>
            <a:lvl5pPr>
              <a:defRPr sz="5250"/>
            </a:lvl5pPr>
            <a:lvl6pPr>
              <a:defRPr sz="5250"/>
            </a:lvl6pPr>
            <a:lvl7pPr>
              <a:defRPr sz="5250"/>
            </a:lvl7pPr>
            <a:lvl8pPr>
              <a:defRPr sz="5250"/>
            </a:lvl8pPr>
            <a:lvl9pPr>
              <a:defRPr sz="525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2" y="5400199"/>
            <a:ext cx="10449613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23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2" y="1200044"/>
            <a:ext cx="10449613" cy="4200155"/>
          </a:xfrm>
        </p:spPr>
        <p:txBody>
          <a:bodyPr anchor="b"/>
          <a:lstStyle>
            <a:lvl1pPr>
              <a:defRPr sz="839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2591763"/>
            <a:ext cx="16402140" cy="12792138"/>
          </a:xfrm>
        </p:spPr>
        <p:txBody>
          <a:bodyPr anchor="t"/>
          <a:lstStyle>
            <a:lvl1pPr marL="0" indent="0">
              <a:buNone/>
              <a:defRPr sz="8399"/>
            </a:lvl1pPr>
            <a:lvl2pPr marL="1200059" indent="0">
              <a:buNone/>
              <a:defRPr sz="7349"/>
            </a:lvl2pPr>
            <a:lvl3pPr marL="2400117" indent="0">
              <a:buNone/>
              <a:defRPr sz="6300"/>
            </a:lvl3pPr>
            <a:lvl4pPr marL="3600176" indent="0">
              <a:buNone/>
              <a:defRPr sz="5250"/>
            </a:lvl4pPr>
            <a:lvl5pPr marL="4800234" indent="0">
              <a:buNone/>
              <a:defRPr sz="5250"/>
            </a:lvl5pPr>
            <a:lvl6pPr marL="6000293" indent="0">
              <a:buNone/>
              <a:defRPr sz="5250"/>
            </a:lvl6pPr>
            <a:lvl7pPr marL="7200351" indent="0">
              <a:buNone/>
              <a:defRPr sz="5250"/>
            </a:lvl7pPr>
            <a:lvl8pPr marL="8400410" indent="0">
              <a:buNone/>
              <a:defRPr sz="5250"/>
            </a:lvl8pPr>
            <a:lvl9pPr marL="9600468" indent="0">
              <a:buNone/>
              <a:defRPr sz="525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2" y="5400199"/>
            <a:ext cx="10449613" cy="10004536"/>
          </a:xfrm>
        </p:spPr>
        <p:txBody>
          <a:bodyPr/>
          <a:lstStyle>
            <a:lvl1pPr marL="0" indent="0">
              <a:buNone/>
              <a:defRPr sz="4200"/>
            </a:lvl1pPr>
            <a:lvl2pPr marL="1200059" indent="0">
              <a:buNone/>
              <a:defRPr sz="3675"/>
            </a:lvl2pPr>
            <a:lvl3pPr marL="2400117" indent="0">
              <a:buNone/>
              <a:defRPr sz="3150"/>
            </a:lvl3pPr>
            <a:lvl4pPr marL="3600176" indent="0">
              <a:buNone/>
              <a:defRPr sz="2625"/>
            </a:lvl4pPr>
            <a:lvl5pPr marL="4800234" indent="0">
              <a:buNone/>
              <a:defRPr sz="2625"/>
            </a:lvl5pPr>
            <a:lvl6pPr marL="6000293" indent="0">
              <a:buNone/>
              <a:defRPr sz="2625"/>
            </a:lvl6pPr>
            <a:lvl7pPr marL="7200351" indent="0">
              <a:buNone/>
              <a:defRPr sz="2625"/>
            </a:lvl7pPr>
            <a:lvl8pPr marL="8400410" indent="0">
              <a:buNone/>
              <a:defRPr sz="2625"/>
            </a:lvl8pPr>
            <a:lvl9pPr marL="9600468" indent="0">
              <a:buNone/>
              <a:defRPr sz="2625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69"/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 lang="it-I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0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958370"/>
            <a:ext cx="27944386" cy="3479296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Clic de tarifa por modificacióne lo stile del titolo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4791843"/>
            <a:ext cx="27944386" cy="11421255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Modificación gli stili del testo dello schema</a:t>
            </a:r>
          </a:p>
          <a:p>
            <a:pPr lvl="1"/>
            <a:r>
              <a:t>Segundo livello</a:t>
            </a:r>
          </a:p>
          <a:p>
            <a:pPr lvl="2"/>
            <a:r>
              <a:t>Terzo livello</a:t>
            </a:r>
          </a:p>
          <a:p>
            <a:pPr lvl="3"/>
            <a:r>
              <a:t>Cuarto livello</a:t>
            </a:r>
          </a:p>
          <a:p>
            <a:pPr lvl="4"/>
            <a:r>
              <a:t>Quinto livello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16683949"/>
            <a:ext cx="7289840" cy="958369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9"/>
            <a:fld id="{63B9BABC-020C-4A9A-8C14-555F32B5C0D6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03/11/2022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16683949"/>
            <a:ext cx="10934760" cy="958369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9"/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16683949"/>
            <a:ext cx="7289840" cy="958369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31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69"/>
            <a:fld id="{77C5E3F2-EE4F-4C96-B350-4FD9B4B3039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 defTabSz="914369"/>
              <a:t>‹Nº›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75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400117" rtl="0" eaLnBrk="1" latinLnBrk="0" hangingPunct="1">
        <a:lnSpc>
          <a:spcPct val="90000"/>
        </a:lnSpc>
        <a:spcBef>
          <a:spcPct val="0"/>
        </a:spcBef>
        <a:buNone/>
        <a:defRPr sz="115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29" indent="-600029" algn="l" defTabSz="2400117" rtl="0" eaLnBrk="1" latinLnBrk="0" hangingPunct="1">
        <a:lnSpc>
          <a:spcPct val="90000"/>
        </a:lnSpc>
        <a:spcBef>
          <a:spcPts val="2625"/>
        </a:spcBef>
        <a:buFont typeface="Arial" panose="020B0604020202020204" pitchFamily="34" charset="0"/>
        <a:buChar char="•"/>
        <a:defRPr sz="7349" kern="1200">
          <a:solidFill>
            <a:schemeClr val="tx1"/>
          </a:solidFill>
          <a:latin typeface="+mn-lt"/>
          <a:ea typeface="+mn-ea"/>
          <a:cs typeface="+mn-cs"/>
        </a:defRPr>
      </a:lvl1pPr>
      <a:lvl2pPr marL="180008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000146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5250" kern="1200">
          <a:solidFill>
            <a:schemeClr val="tx1"/>
          </a:solidFill>
          <a:latin typeface="+mn-lt"/>
          <a:ea typeface="+mn-ea"/>
          <a:cs typeface="+mn-cs"/>
        </a:defRPr>
      </a:lvl3pPr>
      <a:lvl4pPr marL="4200205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5400264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600322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800381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9000439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10200498" indent="-600029" algn="l" defTabSz="2400117" rtl="0" eaLnBrk="1" latinLnBrk="0" hangingPunct="1">
        <a:lnSpc>
          <a:spcPct val="90000"/>
        </a:lnSpc>
        <a:spcBef>
          <a:spcPts val="1312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1pPr>
      <a:lvl2pPr marL="1200059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400117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3pPr>
      <a:lvl4pPr marL="3600176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4pPr>
      <a:lvl5pPr marL="4800234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5pPr>
      <a:lvl6pPr marL="6000293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6pPr>
      <a:lvl7pPr marL="7200351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7pPr>
      <a:lvl8pPr marL="8400410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8pPr>
      <a:lvl9pPr marL="9600468" algn="l" defTabSz="2400117" rtl="0" eaLnBrk="1" latinLnBrk="0" hangingPunct="1">
        <a:defRPr sz="47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t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3BC1B86-5DB7-E4DB-674A-FA86E01B7F3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1480375" y="5594120"/>
            <a:ext cx="838058" cy="792480"/>
          </a:xfrm>
          <a:prstGeom prst="rect">
            <a:avLst/>
          </a:prstGeom>
        </p:spPr>
      </p:pic>
      <p:pic>
        <p:nvPicPr>
          <p:cNvPr id="8" name="Imagen 32">
            <a:extLst>
              <a:ext uri="{FF2B5EF4-FFF2-40B4-BE49-F238E27FC236}">
                <a16:creationId xmlns:a16="http://schemas.microsoft.com/office/drawing/2014/main" id="{B146CD80-63AF-1A5F-F4D9-D12D4230A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3644" y="5589313"/>
            <a:ext cx="1025240" cy="499421"/>
          </a:xfrm>
          <a:prstGeom prst="rect">
            <a:avLst/>
          </a:prstGeom>
        </p:spPr>
      </p:pic>
      <p:pic>
        <p:nvPicPr>
          <p:cNvPr id="4" name="Picture 3" descr="Graphical user interface, text, application  Description automatically generated with medium confidence">
            <a:extLst>
              <a:ext uri="{FF2B5EF4-FFF2-40B4-BE49-F238E27FC236}">
                <a16:creationId xmlns:a16="http://schemas.microsoft.com/office/drawing/2014/main" id="{7FF0B127-BE90-B50D-A173-1C34EF333E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671" y="11980840"/>
            <a:ext cx="1249374" cy="3571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2AD7385-8B9B-2842-38AD-B7DB2CC22B23}"/>
              </a:ext>
            </a:extLst>
          </p:cNvPr>
          <p:cNvSpPr txBox="1"/>
          <p:nvPr/>
        </p:nvSpPr>
        <p:spPr>
          <a:xfrm>
            <a:off x="10225724" y="12122570"/>
            <a:ext cx="1159241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69">
              <a:defRPr sz="800">
                <a:solidFill>
                  <a:prstClr val="black"/>
                </a:solidFill>
                <a:latin typeface="Calibri" panose="020F0502020204030204"/>
              </a:defRPr>
            </a:pPr>
            <a:r>
              <a:t>Este proyecto ha sido financiado con el apoyo de la Comisión Europea. Esta publicación solo refleja las opiniones del autor, y la Comisión no se hace responsable del uso que pueda hacerse de la información contenida en la misma.</a:t>
            </a:r>
            <a:endParaRPr sz="8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FED544A-9E51-334D-B511-DC51A7CCCCF8}"/>
              </a:ext>
            </a:extLst>
          </p:cNvPr>
          <p:cNvSpPr txBox="1"/>
          <p:nvPr/>
        </p:nvSpPr>
        <p:spPr>
          <a:xfrm>
            <a:off x="10225721" y="6088734"/>
            <a:ext cx="1119051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69">
              <a:defRPr sz="2200" b="1">
                <a:solidFill>
                  <a:srgbClr val="4D94B7"/>
                </a:solidFill>
                <a:latin typeface="Calibri" panose="020F0502020204030204"/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Ámbitos críticos de intervención por país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9048004"/>
              </p:ext>
            </p:extLst>
          </p:nvPr>
        </p:nvGraphicFramePr>
        <p:xfrm>
          <a:off x="522513" y="1651582"/>
          <a:ext cx="30931322" cy="156699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1998265">
                  <a:extLst>
                    <a:ext uri="{9D8B030D-6E8A-4147-A177-3AD203B41FA5}">
                      <a16:colId xmlns:a16="http://schemas.microsoft.com/office/drawing/2014/main" val="2090248030"/>
                    </a:ext>
                  </a:extLst>
                </a:gridCol>
                <a:gridCol w="5782963">
                  <a:extLst>
                    <a:ext uri="{9D8B030D-6E8A-4147-A177-3AD203B41FA5}">
                      <a16:colId xmlns:a16="http://schemas.microsoft.com/office/drawing/2014/main" val="3432250119"/>
                    </a:ext>
                  </a:extLst>
                </a:gridCol>
                <a:gridCol w="5782962">
                  <a:extLst>
                    <a:ext uri="{9D8B030D-6E8A-4147-A177-3AD203B41FA5}">
                      <a16:colId xmlns:a16="http://schemas.microsoft.com/office/drawing/2014/main" val="2801881538"/>
                    </a:ext>
                  </a:extLst>
                </a:gridCol>
                <a:gridCol w="5733535">
                  <a:extLst>
                    <a:ext uri="{9D8B030D-6E8A-4147-A177-3AD203B41FA5}">
                      <a16:colId xmlns:a16="http://schemas.microsoft.com/office/drawing/2014/main" val="107856999"/>
                    </a:ext>
                  </a:extLst>
                </a:gridCol>
                <a:gridCol w="5758248">
                  <a:extLst>
                    <a:ext uri="{9D8B030D-6E8A-4147-A177-3AD203B41FA5}">
                      <a16:colId xmlns:a16="http://schemas.microsoft.com/office/drawing/2014/main" val="2449048715"/>
                    </a:ext>
                  </a:extLst>
                </a:gridCol>
                <a:gridCol w="5875349">
                  <a:extLst>
                    <a:ext uri="{9D8B030D-6E8A-4147-A177-3AD203B41FA5}">
                      <a16:colId xmlns:a16="http://schemas.microsoft.com/office/drawing/2014/main" val="1669371112"/>
                    </a:ext>
                  </a:extLst>
                </a:gridCol>
              </a:tblGrid>
              <a:tr h="77120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1000">
                          <a:effectLst/>
                        </a:defRPr>
                      </a:pPr>
                      <a:r>
                        <a:rPr dirty="0"/>
                        <a:t> </a:t>
                      </a:r>
                      <a:endParaRPr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Continuidad del negocio y gestión intergeneracional</a:t>
                      </a:r>
                    </a:p>
                  </a:txBody>
                  <a:tcPr marL="68580" marR="68580" marT="0" marB="0" anchor="ctr">
                    <a:solidFill>
                      <a:srgbClr val="517D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Mejor reconocimiento del ecosistema FB como dimensión independiente</a:t>
                      </a:r>
                    </a:p>
                  </a:txBody>
                  <a:tcPr marL="68580" marR="68580" marT="0" marB="0" anchor="ctr">
                    <a:solidFill>
                      <a:srgbClr val="517D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Flexibilidad en la gobernanza y la gestión</a:t>
                      </a:r>
                    </a:p>
                  </a:txBody>
                  <a:tcPr marL="68580" marR="68580" marT="0" marB="0" anchor="ctr">
                    <a:solidFill>
                      <a:srgbClr val="517D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Itinerarios educativos hechos a medida</a:t>
                      </a:r>
                    </a:p>
                  </a:txBody>
                  <a:tcPr marL="68580" marR="68580" marT="0" marB="0" anchor="ctr">
                    <a:solidFill>
                      <a:srgbClr val="517D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 sz="2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Privacidad de datos y digitalización en general</a:t>
                      </a:r>
                    </a:p>
                  </a:txBody>
                  <a:tcPr marL="68580" marR="68580" marT="0" marB="0" anchor="ctr">
                    <a:solidFill>
                      <a:srgbClr val="517D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4537408"/>
                  </a:ext>
                </a:extLst>
              </a:tr>
              <a:tr h="38145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alemanas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parecen</a:t>
                      </a:r>
                      <a:r>
                        <a:rPr dirty="0"/>
                        <a:t> </a:t>
                      </a:r>
                      <a:r>
                        <a:rPr lang="es-ES" dirty="0"/>
                        <a:t>no aprovechar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oportunidad</a:t>
                      </a:r>
                      <a:r>
                        <a:rPr dirty="0"/>
                        <a:t> de una </a:t>
                      </a:r>
                      <a:r>
                        <a:rPr dirty="0" err="1"/>
                        <a:t>planificación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estratégica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orientada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hacia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período</a:t>
                      </a:r>
                      <a:r>
                        <a:rPr dirty="0"/>
                        <a:t> a largo </a:t>
                      </a:r>
                      <a:r>
                        <a:rPr dirty="0" err="1"/>
                        <a:t>plazo</a:t>
                      </a:r>
                      <a:r>
                        <a:rPr dirty="0"/>
                        <a:t>. </a:t>
                      </a:r>
                      <a:r>
                        <a:rPr dirty="0" err="1"/>
                        <a:t>Superar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sesgo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gestión</a:t>
                      </a:r>
                      <a:r>
                        <a:rPr dirty="0"/>
                        <a:t> es fundamental para </a:t>
                      </a:r>
                      <a:r>
                        <a:rPr dirty="0" err="1"/>
                        <a:t>garantizar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continuidad</a:t>
                      </a:r>
                      <a:r>
                        <a:rPr dirty="0"/>
                        <a:t> del </a:t>
                      </a:r>
                      <a:r>
                        <a:rPr dirty="0" err="1"/>
                        <a:t>negocio</a:t>
                      </a:r>
                      <a:r>
                        <a:rPr dirty="0"/>
                        <a:t> y la </a:t>
                      </a:r>
                      <a:r>
                        <a:rPr dirty="0" err="1"/>
                        <a:t>integración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efectiva</a:t>
                      </a:r>
                      <a:r>
                        <a:rPr dirty="0"/>
                        <a:t> de la </a:t>
                      </a:r>
                      <a:r>
                        <a:rPr dirty="0" err="1"/>
                        <a:t>nueva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generación</a:t>
                      </a:r>
                      <a:r>
                        <a:rPr dirty="0"/>
                        <a:t>: a </a:t>
                      </a:r>
                      <a:r>
                        <a:rPr dirty="0" err="1"/>
                        <a:t>este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respecto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existen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recursos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capacitación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apoyo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pero</a:t>
                      </a:r>
                      <a:r>
                        <a:rPr dirty="0"/>
                        <a:t> los </a:t>
                      </a:r>
                      <a:r>
                        <a:rPr dirty="0" err="1"/>
                        <a:t>imparten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principalmente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consultores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externos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programas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asesoramiento</a:t>
                      </a:r>
                      <a:r>
                        <a:rPr dirty="0"/>
                        <a:t>.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Los </a:t>
                      </a:r>
                      <a:r>
                        <a:rPr dirty="0" err="1"/>
                        <a:t>desafíos</a:t>
                      </a:r>
                      <a:r>
                        <a:rPr dirty="0"/>
                        <a:t> que </a:t>
                      </a:r>
                      <a:r>
                        <a:rPr dirty="0" err="1"/>
                        <a:t>conlleva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traspaso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generacional</a:t>
                      </a:r>
                      <a:r>
                        <a:rPr dirty="0"/>
                        <a:t> de la </a:t>
                      </a:r>
                      <a:r>
                        <a:rPr dirty="0" err="1"/>
                        <a:t>empresa</a:t>
                      </a:r>
                      <a:r>
                        <a:rPr dirty="0"/>
                        <a:t> familiar se </a:t>
                      </a:r>
                      <a:r>
                        <a:rPr dirty="0" err="1"/>
                        <a:t>ven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agravados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también</a:t>
                      </a:r>
                      <a:r>
                        <a:rPr dirty="0"/>
                        <a:t> por la </a:t>
                      </a:r>
                      <a:r>
                        <a:rPr dirty="0" err="1"/>
                        <a:t>escasez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trabajadores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cualificados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nuevos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aprendices</a:t>
                      </a:r>
                      <a:r>
                        <a:rPr dirty="0"/>
                        <a:t>. </a:t>
                      </a:r>
                      <a:endParaRPr lang="es-ES" dirty="0"/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Por lo tanto, </a:t>
                      </a:r>
                      <a:r>
                        <a:rPr dirty="0" err="1"/>
                        <a:t>parece</a:t>
                      </a:r>
                      <a:r>
                        <a:rPr dirty="0"/>
                        <a:t> inevitable </a:t>
                      </a:r>
                      <a:r>
                        <a:rPr dirty="0" err="1"/>
                        <a:t>mostrar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atractivo</a:t>
                      </a:r>
                      <a:r>
                        <a:rPr dirty="0"/>
                        <a:t> de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como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empleadores</a:t>
                      </a:r>
                      <a:r>
                        <a:rPr dirty="0"/>
                        <a:t> y, al </a:t>
                      </a:r>
                      <a:r>
                        <a:rPr dirty="0" err="1"/>
                        <a:t>mismo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tiempo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establecer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medidas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políticas</a:t>
                      </a:r>
                      <a:r>
                        <a:rPr dirty="0"/>
                        <a:t> para </a:t>
                      </a:r>
                      <a:r>
                        <a:rPr dirty="0" err="1"/>
                        <a:t>mejorar</a:t>
                      </a:r>
                      <a:r>
                        <a:rPr dirty="0"/>
                        <a:t> las </a:t>
                      </a:r>
                      <a:r>
                        <a:rPr dirty="0" err="1"/>
                        <a:t>infraestructuras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las </a:t>
                      </a:r>
                      <a:r>
                        <a:rPr dirty="0" err="1"/>
                        <a:t>regiones</a:t>
                      </a:r>
                      <a:r>
                        <a:rPr dirty="0"/>
                        <a:t> rurales y </a:t>
                      </a:r>
                      <a:r>
                        <a:rPr dirty="0" err="1"/>
                        <a:t>ofrecer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incentivos</a:t>
                      </a:r>
                      <a:r>
                        <a:rPr dirty="0"/>
                        <a:t> a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.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Un </a:t>
                      </a:r>
                      <a:r>
                        <a:rPr dirty="0" err="1"/>
                        <a:t>enfoque</a:t>
                      </a:r>
                      <a:r>
                        <a:rPr dirty="0"/>
                        <a:t> especial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las </a:t>
                      </a:r>
                      <a:r>
                        <a:rPr dirty="0" err="1"/>
                        <a:t>mujeres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otros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grupos</a:t>
                      </a:r>
                      <a:r>
                        <a:rPr dirty="0"/>
                        <a:t> hasta </a:t>
                      </a:r>
                      <a:r>
                        <a:rPr dirty="0" err="1"/>
                        <a:t>ahora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pasados</a:t>
                      </a:r>
                      <a:r>
                        <a:rPr dirty="0"/>
                        <a:t> ​​por alto </a:t>
                      </a:r>
                      <a:r>
                        <a:rPr dirty="0" err="1"/>
                        <a:t>puede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ampliar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horizonte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facilitar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búsqueda</a:t>
                      </a:r>
                      <a:r>
                        <a:rPr dirty="0"/>
                        <a:t> del</a:t>
                      </a:r>
                      <a:r>
                        <a:rPr lang="es-ES" dirty="0"/>
                        <a:t>/de la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candidat</a:t>
                      </a:r>
                      <a:r>
                        <a:rPr lang="es-ES" dirty="0" err="1"/>
                        <a:t>a/a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más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adecuado</a:t>
                      </a:r>
                      <a:r>
                        <a:rPr lang="es-ES" dirty="0"/>
                        <a:t>/a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vista de una </a:t>
                      </a:r>
                      <a:r>
                        <a:rPr dirty="0" err="1"/>
                        <a:t>planificación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estratégica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orientada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hacia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período</a:t>
                      </a:r>
                      <a:r>
                        <a:rPr dirty="0"/>
                        <a:t> a largo </a:t>
                      </a:r>
                      <a:r>
                        <a:rPr dirty="0" err="1"/>
                        <a:t>plazo</a:t>
                      </a:r>
                      <a:r>
                        <a:rPr dirty="0"/>
                        <a:t>.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A </a:t>
                      </a:r>
                      <a:r>
                        <a:rPr dirty="0" err="1"/>
                        <a:t>pesar</a:t>
                      </a:r>
                      <a:r>
                        <a:rPr dirty="0"/>
                        <a:t> de que </a:t>
                      </a:r>
                      <a:r>
                        <a:rPr dirty="0" err="1"/>
                        <a:t>desempeñan</a:t>
                      </a:r>
                      <a:r>
                        <a:rPr dirty="0"/>
                        <a:t> un </a:t>
                      </a:r>
                      <a:r>
                        <a:rPr dirty="0" err="1"/>
                        <a:t>papel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muy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importante</a:t>
                      </a:r>
                      <a:r>
                        <a:rPr dirty="0"/>
                        <a:t> para la </a:t>
                      </a:r>
                      <a:r>
                        <a:rPr dirty="0" err="1"/>
                        <a:t>economía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alemana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representan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casi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90 % de </a:t>
                      </a:r>
                      <a:r>
                        <a:rPr dirty="0" err="1"/>
                        <a:t>todas</a:t>
                      </a:r>
                      <a:r>
                        <a:rPr dirty="0"/>
                        <a:t>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del sector privado,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no se </a:t>
                      </a:r>
                      <a:r>
                        <a:rPr dirty="0" err="1"/>
                        <a:t>benefician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ningún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sistema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apoyo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específico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ni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ofrecen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formación</a:t>
                      </a:r>
                      <a:r>
                        <a:rPr dirty="0"/>
                        <a:t> «ad hoc» </a:t>
                      </a:r>
                      <a:r>
                        <a:rPr dirty="0" err="1"/>
                        <a:t>adaptada</a:t>
                      </a:r>
                      <a:r>
                        <a:rPr dirty="0"/>
                        <a:t> a </a:t>
                      </a:r>
                      <a:r>
                        <a:rPr dirty="0" err="1"/>
                        <a:t>su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contexto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necesidades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operativas</a:t>
                      </a:r>
                      <a:r>
                        <a:rPr dirty="0"/>
                        <a:t>.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alemanas</a:t>
                      </a:r>
                      <a:r>
                        <a:rPr dirty="0"/>
                        <a:t> se </a:t>
                      </a:r>
                      <a:r>
                        <a:rPr dirty="0" err="1"/>
                        <a:t>ven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amenazadas</a:t>
                      </a:r>
                      <a:r>
                        <a:rPr dirty="0"/>
                        <a:t> por un grave </a:t>
                      </a:r>
                      <a:r>
                        <a:rPr dirty="0" err="1"/>
                        <a:t>retraso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las </a:t>
                      </a:r>
                      <a:r>
                        <a:rPr dirty="0" err="1"/>
                        <a:t>capacidades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digitales</a:t>
                      </a:r>
                      <a:r>
                        <a:rPr dirty="0"/>
                        <a:t>, lo que les </a:t>
                      </a:r>
                      <a:r>
                        <a:rPr dirty="0" err="1"/>
                        <a:t>impide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transitar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hacia</a:t>
                      </a:r>
                      <a:r>
                        <a:rPr dirty="0"/>
                        <a:t> la era digital. El </a:t>
                      </a:r>
                      <a:r>
                        <a:rPr dirty="0" err="1"/>
                        <a:t>desafío</a:t>
                      </a:r>
                      <a:r>
                        <a:rPr dirty="0"/>
                        <a:t> de la </a:t>
                      </a:r>
                      <a:r>
                        <a:rPr dirty="0" err="1"/>
                        <a:t>digitalización</a:t>
                      </a:r>
                      <a:r>
                        <a:rPr dirty="0"/>
                        <a:t> a menudo </a:t>
                      </a:r>
                      <a:r>
                        <a:rPr dirty="0" err="1"/>
                        <a:t>está</a:t>
                      </a:r>
                      <a:r>
                        <a:rPr dirty="0"/>
                        <a:t> a cargo de las </a:t>
                      </a:r>
                      <a:r>
                        <a:rPr dirty="0" err="1"/>
                        <a:t>generaciones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más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jóvenes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lamentando</a:t>
                      </a:r>
                      <a:r>
                        <a:rPr dirty="0"/>
                        <a:t>, por </a:t>
                      </a:r>
                      <a:r>
                        <a:rPr dirty="0" err="1"/>
                        <a:t>otro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lado</a:t>
                      </a:r>
                      <a:r>
                        <a:rPr dirty="0"/>
                        <a:t>, la </a:t>
                      </a:r>
                      <a:r>
                        <a:rPr dirty="0" err="1"/>
                        <a:t>falta</a:t>
                      </a:r>
                      <a:r>
                        <a:rPr dirty="0"/>
                        <a:t> general de un </a:t>
                      </a:r>
                      <a:r>
                        <a:rPr dirty="0" err="1"/>
                        <a:t>sistema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apoyo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coherente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coherente</a:t>
                      </a:r>
                      <a:r>
                        <a:rPr dirty="0"/>
                        <a:t> (es </a:t>
                      </a:r>
                      <a:r>
                        <a:rPr dirty="0" err="1"/>
                        <a:t>decir</a:t>
                      </a:r>
                      <a:r>
                        <a:rPr dirty="0"/>
                        <a:t>, la </a:t>
                      </a:r>
                      <a:r>
                        <a:rPr dirty="0" err="1"/>
                        <a:t>aprobación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consenso</a:t>
                      </a:r>
                      <a:r>
                        <a:rPr dirty="0"/>
                        <a:t> de la </a:t>
                      </a:r>
                      <a:r>
                        <a:rPr dirty="0" err="1"/>
                        <a:t>propiedad</a:t>
                      </a:r>
                      <a:r>
                        <a:rPr dirty="0"/>
                        <a:t>).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9126954"/>
                  </a:ext>
                </a:extLst>
              </a:tr>
              <a:tr h="4137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El </a:t>
                      </a:r>
                      <a:r>
                        <a:rPr dirty="0" err="1"/>
                        <a:t>uso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cualquier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consultoría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adecuada</a:t>
                      </a:r>
                      <a:r>
                        <a:rPr dirty="0"/>
                        <a:t> y la </a:t>
                      </a:r>
                      <a:r>
                        <a:rPr dirty="0" err="1"/>
                        <a:t>activación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cursos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capacitación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sobre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cómo</a:t>
                      </a:r>
                      <a:r>
                        <a:rPr dirty="0"/>
                        <a:t> y al </a:t>
                      </a:r>
                      <a:r>
                        <a:rPr dirty="0" err="1"/>
                        <a:t>preparar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transición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generacional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puede</a:t>
                      </a:r>
                      <a:r>
                        <a:rPr dirty="0"/>
                        <a:t> ser </a:t>
                      </a:r>
                      <a:r>
                        <a:rPr dirty="0" err="1"/>
                        <a:t>útil</a:t>
                      </a:r>
                      <a:r>
                        <a:rPr dirty="0"/>
                        <a:t> para la </a:t>
                      </a:r>
                      <a:r>
                        <a:rPr dirty="0" err="1"/>
                        <a:t>preparación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profesional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motivacional</a:t>
                      </a:r>
                      <a:r>
                        <a:rPr dirty="0"/>
                        <a:t> tanto de</a:t>
                      </a:r>
                      <a:r>
                        <a:rPr lang="es-ES" dirty="0"/>
                        <a:t> los</a:t>
                      </a:r>
                      <a:r>
                        <a:rPr dirty="0"/>
                        <a:t> senior</a:t>
                      </a:r>
                      <a:r>
                        <a:rPr lang="es-ES" dirty="0"/>
                        <a:t>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como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aquellos</a:t>
                      </a:r>
                      <a:r>
                        <a:rPr dirty="0"/>
                        <a:t> que se </a:t>
                      </a:r>
                      <a:r>
                        <a:rPr dirty="0" err="1"/>
                        <a:t>harán</a:t>
                      </a:r>
                      <a:r>
                        <a:rPr dirty="0"/>
                        <a:t> cargo del </a:t>
                      </a:r>
                      <a:r>
                        <a:rPr dirty="0" err="1"/>
                        <a:t>liderazgo</a:t>
                      </a:r>
                      <a:r>
                        <a:rPr dirty="0"/>
                        <a:t>.</a:t>
                      </a: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 err="1"/>
                        <a:t>Problema</a:t>
                      </a:r>
                      <a:r>
                        <a:rPr dirty="0"/>
                        <a:t> a </a:t>
                      </a:r>
                      <a:r>
                        <a:rPr dirty="0" err="1"/>
                        <a:t>nivel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europeo</a:t>
                      </a:r>
                      <a:r>
                        <a:rPr dirty="0"/>
                        <a:t>, v</a:t>
                      </a:r>
                      <a:r>
                        <a:rPr lang="es-ES" dirty="0" err="1"/>
                        <a:t>er</a:t>
                      </a:r>
                      <a:r>
                        <a:rPr lang="es-ES" dirty="0"/>
                        <a:t> </a:t>
                      </a:r>
                      <a:r>
                        <a:rPr dirty="0" err="1"/>
                        <a:t>páginas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anteriores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defRPr>
                      </a:pPr>
                      <a:r>
                        <a:rPr dirty="0" err="1"/>
                        <a:t>Problema</a:t>
                      </a:r>
                      <a:r>
                        <a:rPr dirty="0"/>
                        <a:t> </a:t>
                      </a:r>
                      <a:r>
                        <a:rPr lang="es-ES" dirty="0"/>
                        <a:t>a nivel europeo</a:t>
                      </a:r>
                      <a:r>
                        <a:rPr dirty="0"/>
                        <a:t>, </a:t>
                      </a:r>
                      <a:r>
                        <a:rPr lang="es-ES" dirty="0"/>
                        <a:t>ver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páginas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anteriores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 err="1"/>
                        <a:t>Existe</a:t>
                      </a:r>
                      <a:r>
                        <a:rPr dirty="0"/>
                        <a:t> una </a:t>
                      </a:r>
                      <a:r>
                        <a:rPr dirty="0" err="1"/>
                        <a:t>necesidad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específica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iniciar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cursos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formación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gestión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empresarial</a:t>
                      </a:r>
                      <a:r>
                        <a:rPr dirty="0"/>
                        <a:t>, con </a:t>
                      </a:r>
                      <a:r>
                        <a:rPr dirty="0" err="1"/>
                        <a:t>información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detallada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herramientas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desde</a:t>
                      </a:r>
                      <a:r>
                        <a:rPr dirty="0"/>
                        <a:t> la FP hasta los </a:t>
                      </a:r>
                      <a:r>
                        <a:rPr dirty="0" err="1"/>
                        <a:t>sistemas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educación</a:t>
                      </a:r>
                      <a:r>
                        <a:rPr dirty="0"/>
                        <a:t> superior. El </a:t>
                      </a:r>
                      <a:r>
                        <a:rPr dirty="0" err="1"/>
                        <a:t>objetivo</a:t>
                      </a:r>
                      <a:r>
                        <a:rPr dirty="0"/>
                        <a:t> es </a:t>
                      </a:r>
                      <a:r>
                        <a:rPr dirty="0" err="1"/>
                        <a:t>formar</a:t>
                      </a:r>
                      <a:r>
                        <a:rPr dirty="0"/>
                        <a:t> a los </a:t>
                      </a:r>
                      <a:r>
                        <a:rPr dirty="0" err="1"/>
                        <a:t>jóvenes</a:t>
                      </a:r>
                      <a:r>
                        <a:rPr dirty="0"/>
                        <a:t> para que no solo </a:t>
                      </a:r>
                      <a:r>
                        <a:rPr dirty="0" err="1"/>
                        <a:t>puedan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crear</a:t>
                      </a:r>
                      <a:r>
                        <a:rPr dirty="0"/>
                        <a:t> un nuevo </a:t>
                      </a:r>
                      <a:r>
                        <a:rPr dirty="0" err="1"/>
                        <a:t>negocio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sino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también</a:t>
                      </a:r>
                      <a:r>
                        <a:rPr dirty="0"/>
                        <a:t> para </a:t>
                      </a:r>
                      <a:r>
                        <a:rPr dirty="0" err="1"/>
                        <a:t>hacerse</a:t>
                      </a:r>
                      <a:r>
                        <a:rPr dirty="0"/>
                        <a:t> cargo de uno </a:t>
                      </a:r>
                      <a:r>
                        <a:rPr dirty="0" err="1"/>
                        <a:t>existente</a:t>
                      </a:r>
                      <a:r>
                        <a:rPr dirty="0"/>
                        <a:t>, y </a:t>
                      </a:r>
                      <a:r>
                        <a:rPr dirty="0" err="1"/>
                        <a:t>tal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vez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renovarlo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muchas</a:t>
                      </a:r>
                      <a:r>
                        <a:rPr dirty="0"/>
                        <a:t> de sus </a:t>
                      </a:r>
                      <a:r>
                        <a:rPr dirty="0" err="1"/>
                        <a:t>partes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pero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también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asegurándose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explotar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cartera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clientes</a:t>
                      </a:r>
                      <a:r>
                        <a:rPr dirty="0"/>
                        <a:t>, las </a:t>
                      </a:r>
                      <a:r>
                        <a:rPr dirty="0" err="1"/>
                        <a:t>relaciones</a:t>
                      </a:r>
                      <a:r>
                        <a:rPr dirty="0"/>
                        <a:t> con </a:t>
                      </a:r>
                      <a:r>
                        <a:rPr dirty="0" err="1"/>
                        <a:t>bancos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proveedores</a:t>
                      </a:r>
                      <a:r>
                        <a:rPr dirty="0"/>
                        <a:t>, la red de </a:t>
                      </a:r>
                      <a:r>
                        <a:rPr dirty="0" err="1"/>
                        <a:t>consultores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su</a:t>
                      </a:r>
                      <a:r>
                        <a:rPr dirty="0"/>
                        <a:t> personal </a:t>
                      </a:r>
                      <a:r>
                        <a:rPr dirty="0" err="1"/>
                        <a:t>cualificado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su</a:t>
                      </a:r>
                      <a:r>
                        <a:rPr dirty="0"/>
                        <a:t> know-how, </a:t>
                      </a:r>
                      <a:r>
                        <a:rPr dirty="0" err="1"/>
                        <a:t>su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reputación</a:t>
                      </a:r>
                      <a:r>
                        <a:rPr dirty="0"/>
                        <a:t> (</a:t>
                      </a:r>
                      <a:r>
                        <a:rPr dirty="0" err="1"/>
                        <a:t>enfoque</a:t>
                      </a:r>
                      <a:r>
                        <a:rPr dirty="0"/>
                        <a:t> general).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El proceso de digitalización en marcha en la mayoría de las empresas, incluidas las empresas familiares, también puede ayudar en gran medida a la fase de cambio generacional.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42099366"/>
                  </a:ext>
                </a:extLst>
              </a:tr>
              <a:tr h="25383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El mayor problema descubierto entre las empresas familiares eslovenas es el proceso de transición generacional en el que 2/3 de las empresas fracasan. Los factores clave de éxito para garantizar una transición generacional fluida y efectiva están representados por: evaluación de capacidades, inicio temprano del proceso, asegurando la continuidad y la igualdad de trato de las personas.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 err="1"/>
                        <a:t>Problema</a:t>
                      </a:r>
                      <a:r>
                        <a:rPr dirty="0"/>
                        <a:t> a </a:t>
                      </a:r>
                      <a:r>
                        <a:rPr dirty="0" err="1"/>
                        <a:t>nivel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europeo</a:t>
                      </a:r>
                      <a:r>
                        <a:rPr dirty="0"/>
                        <a:t>, v</a:t>
                      </a:r>
                      <a:r>
                        <a:rPr lang="es-ES" dirty="0" err="1"/>
                        <a:t>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páginas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anteriores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</a:defRPr>
                      </a:pPr>
                      <a:r>
                        <a:rPr dirty="0" err="1"/>
                        <a:t>Problema</a:t>
                      </a:r>
                      <a:r>
                        <a:rPr dirty="0"/>
                        <a:t> </a:t>
                      </a:r>
                      <a:r>
                        <a:rPr lang="es-ES" dirty="0"/>
                        <a:t>a nivel europeo</a:t>
                      </a:r>
                      <a:r>
                        <a:rPr dirty="0"/>
                        <a:t>, </a:t>
                      </a:r>
                      <a:r>
                        <a:rPr lang="es-ES" dirty="0"/>
                        <a:t>ver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páginas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anteriores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Parte de la literatura analizada destaca el hecho de que las emociones tienen un gran impacto en los procesos de toma de decisiones, y la armonización de las reglas entre los sistemas y las redes relacionales debería ser una preocupación permanente y permanente de la gestión de las empresas familiares.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La </a:t>
                      </a:r>
                      <a:r>
                        <a:rPr dirty="0" err="1"/>
                        <a:t>mayoría</a:t>
                      </a:r>
                      <a:r>
                        <a:rPr dirty="0"/>
                        <a:t> de los </a:t>
                      </a:r>
                      <a:r>
                        <a:rPr dirty="0" err="1"/>
                        <a:t>servicios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asesoramiento</a:t>
                      </a:r>
                      <a:r>
                        <a:rPr dirty="0"/>
                        <a:t> se </a:t>
                      </a:r>
                      <a:r>
                        <a:rPr dirty="0" err="1"/>
                        <a:t>centran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regulación</a:t>
                      </a:r>
                      <a:r>
                        <a:rPr dirty="0"/>
                        <a:t> fiscal y </a:t>
                      </a:r>
                      <a:r>
                        <a:rPr dirty="0" err="1"/>
                        <a:t>financiera</a:t>
                      </a:r>
                      <a:r>
                        <a:rPr dirty="0"/>
                        <a:t> que </a:t>
                      </a:r>
                      <a:r>
                        <a:rPr dirty="0" err="1"/>
                        <a:t>acompaña</a:t>
                      </a:r>
                      <a:r>
                        <a:rPr dirty="0"/>
                        <a:t> al </a:t>
                      </a:r>
                      <a:r>
                        <a:rPr dirty="0" err="1"/>
                        <a:t>proceso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traspaso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pero</a:t>
                      </a:r>
                      <a:r>
                        <a:rPr dirty="0"/>
                        <a:t> se </a:t>
                      </a:r>
                      <a:r>
                        <a:rPr dirty="0" err="1"/>
                        <a:t>menciona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muy</a:t>
                      </a:r>
                      <a:r>
                        <a:rPr dirty="0"/>
                        <a:t> poco </a:t>
                      </a:r>
                      <a:r>
                        <a:rPr dirty="0" err="1"/>
                        <a:t>sobre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marco</a:t>
                      </a:r>
                      <a:r>
                        <a:rPr dirty="0"/>
                        <a:t> de </a:t>
                      </a:r>
                      <a:r>
                        <a:t>gestión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orgánica</a:t>
                      </a:r>
                      <a:r>
                        <a:rPr dirty="0"/>
                        <a:t> y la </a:t>
                      </a:r>
                      <a:r>
                        <a:rPr dirty="0" err="1"/>
                        <a:t>gestión</a:t>
                      </a:r>
                      <a:r>
                        <a:rPr dirty="0"/>
                        <a:t> del </a:t>
                      </a:r>
                      <a:r>
                        <a:rPr dirty="0" err="1"/>
                        <a:t>cambio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incluida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transformación</a:t>
                      </a:r>
                      <a:r>
                        <a:rPr dirty="0"/>
                        <a:t> digital.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9546280"/>
                  </a:ext>
                </a:extLst>
              </a:tr>
              <a:tr h="42616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Solo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28 % de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tienen</a:t>
                      </a:r>
                      <a:r>
                        <a:rPr dirty="0"/>
                        <a:t> planes de </a:t>
                      </a:r>
                      <a:r>
                        <a:rPr dirty="0" err="1"/>
                        <a:t>sucesión</a:t>
                      </a:r>
                      <a:r>
                        <a:rPr dirty="0"/>
                        <a:t> y solo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12 % </a:t>
                      </a:r>
                      <a:r>
                        <a:rPr dirty="0" err="1"/>
                        <a:t>tiene</a:t>
                      </a:r>
                      <a:r>
                        <a:rPr dirty="0"/>
                        <a:t> un </a:t>
                      </a:r>
                      <a:r>
                        <a:rPr dirty="0" err="1"/>
                        <a:t>cuerpo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autónomo</a:t>
                      </a:r>
                      <a:r>
                        <a:rPr dirty="0"/>
                        <a:t> para </a:t>
                      </a:r>
                      <a:r>
                        <a:rPr dirty="0" err="1"/>
                        <a:t>separar</a:t>
                      </a:r>
                      <a:r>
                        <a:rPr dirty="0"/>
                        <a:t> los </a:t>
                      </a:r>
                      <a:r>
                        <a:rPr dirty="0" err="1"/>
                        <a:t>asuntos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empresariales</a:t>
                      </a:r>
                      <a:r>
                        <a:rPr dirty="0"/>
                        <a:t> de los </a:t>
                      </a:r>
                      <a:r>
                        <a:rPr dirty="0" err="1"/>
                        <a:t>personales</a:t>
                      </a:r>
                      <a:r>
                        <a:rPr dirty="0"/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Los </a:t>
                      </a:r>
                      <a:r>
                        <a:rPr dirty="0" err="1"/>
                        <a:t>ideales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esfuerzo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sacrificio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trabajo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duro</a:t>
                      </a:r>
                      <a:r>
                        <a:rPr dirty="0"/>
                        <a:t> que </a:t>
                      </a:r>
                      <a:r>
                        <a:rPr dirty="0" err="1"/>
                        <a:t>caracterizan</a:t>
                      </a:r>
                      <a:r>
                        <a:rPr dirty="0"/>
                        <a:t> a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se </a:t>
                      </a:r>
                      <a:r>
                        <a:rPr dirty="0" err="1"/>
                        <a:t>convierten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un </a:t>
                      </a:r>
                      <a:r>
                        <a:rPr dirty="0" err="1"/>
                        <a:t>límite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cuando</a:t>
                      </a:r>
                      <a:r>
                        <a:rPr dirty="0"/>
                        <a:t> se </a:t>
                      </a:r>
                      <a:r>
                        <a:rPr dirty="0" err="1"/>
                        <a:t>trata</a:t>
                      </a:r>
                      <a:r>
                        <a:rPr dirty="0"/>
                        <a:t> del </a:t>
                      </a:r>
                      <a:r>
                        <a:rPr dirty="0" err="1"/>
                        <a:t>momento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sucesión</a:t>
                      </a:r>
                      <a:r>
                        <a:rPr dirty="0"/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/>
                        <a:t>La </a:t>
                      </a:r>
                      <a:r>
                        <a:rPr dirty="0" err="1"/>
                        <a:t>falta</a:t>
                      </a:r>
                      <a:r>
                        <a:rPr dirty="0"/>
                        <a:t> de un plan </a:t>
                      </a:r>
                      <a:r>
                        <a:rPr dirty="0" err="1"/>
                        <a:t>estratégico</a:t>
                      </a:r>
                      <a:r>
                        <a:rPr dirty="0"/>
                        <a:t> para </a:t>
                      </a:r>
                      <a:r>
                        <a:rPr dirty="0" err="1"/>
                        <a:t>esta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sucesión</a:t>
                      </a:r>
                      <a:r>
                        <a:rPr dirty="0"/>
                        <a:t> es una </a:t>
                      </a:r>
                      <a:r>
                        <a:rPr dirty="0" err="1"/>
                        <a:t>mezcla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falta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voluntad</a:t>
                      </a:r>
                      <a:r>
                        <a:rPr dirty="0"/>
                        <a:t> e </a:t>
                      </a:r>
                      <a:r>
                        <a:rPr dirty="0" err="1"/>
                        <a:t>ignorancia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sobre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cómo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crear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protocolo</a:t>
                      </a:r>
                      <a:r>
                        <a:rPr lang="es-ES" dirty="0"/>
                        <a:t>s</a:t>
                      </a:r>
                      <a:r>
                        <a:rPr dirty="0"/>
                        <a:t> para la </a:t>
                      </a:r>
                      <a:r>
                        <a:rPr dirty="0" err="1"/>
                        <a:t>sucesión</a:t>
                      </a:r>
                      <a:r>
                        <a:rPr dirty="0"/>
                        <a:t>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 err="1"/>
                        <a:t>Problema</a:t>
                      </a:r>
                      <a:r>
                        <a:rPr dirty="0"/>
                        <a:t> a </a:t>
                      </a:r>
                      <a:r>
                        <a:rPr dirty="0" err="1"/>
                        <a:t>nivel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europeo</a:t>
                      </a:r>
                      <a:r>
                        <a:rPr dirty="0"/>
                        <a:t>, v</a:t>
                      </a:r>
                      <a:r>
                        <a:rPr lang="es-ES" dirty="0" err="1"/>
                        <a:t>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páginas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anteriores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 err="1"/>
                        <a:t>Aunque</a:t>
                      </a:r>
                      <a:r>
                        <a:rPr dirty="0"/>
                        <a:t> la </a:t>
                      </a:r>
                      <a:r>
                        <a:rPr dirty="0" err="1"/>
                        <a:t>tradición</a:t>
                      </a:r>
                      <a:r>
                        <a:rPr dirty="0"/>
                        <a:t> es uno de los </a:t>
                      </a:r>
                      <a:r>
                        <a:rPr dirty="0" err="1"/>
                        <a:t>valores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positivos</a:t>
                      </a:r>
                      <a:r>
                        <a:rPr dirty="0"/>
                        <a:t> de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podría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convertirse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una </a:t>
                      </a:r>
                      <a:r>
                        <a:rPr dirty="0" err="1"/>
                        <a:t>debilidad</a:t>
                      </a:r>
                      <a:r>
                        <a:rPr dirty="0"/>
                        <a:t> para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crecimiento</a:t>
                      </a:r>
                      <a:r>
                        <a:rPr dirty="0"/>
                        <a:t> de la </a:t>
                      </a:r>
                      <a:r>
                        <a:rPr dirty="0" err="1"/>
                        <a:t>empresa</a:t>
                      </a:r>
                      <a:r>
                        <a:rPr dirty="0"/>
                        <a:t>. </a:t>
                      </a:r>
                      <a:r>
                        <a:rPr dirty="0" err="1"/>
                        <a:t>Esto</a:t>
                      </a:r>
                      <a:r>
                        <a:rPr dirty="0"/>
                        <a:t>, junto con la </a:t>
                      </a:r>
                      <a:r>
                        <a:rPr dirty="0" err="1"/>
                        <a:t>falta</a:t>
                      </a:r>
                      <a:r>
                        <a:rPr dirty="0"/>
                        <a:t> de </a:t>
                      </a:r>
                      <a:r>
                        <a:rPr dirty="0" err="1"/>
                        <a:t>formación</a:t>
                      </a:r>
                      <a:r>
                        <a:rPr dirty="0"/>
                        <a:t> y </a:t>
                      </a:r>
                      <a:r>
                        <a:rPr dirty="0" err="1"/>
                        <a:t>educación</a:t>
                      </a:r>
                      <a:r>
                        <a:rPr dirty="0"/>
                        <a:t>, la </a:t>
                      </a:r>
                      <a:r>
                        <a:rPr dirty="0" err="1"/>
                        <a:t>profesionalidad</a:t>
                      </a:r>
                      <a:r>
                        <a:rPr dirty="0"/>
                        <a:t>, </a:t>
                      </a:r>
                      <a:r>
                        <a:rPr dirty="0" err="1"/>
                        <a:t>el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enfoque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estratégico</a:t>
                      </a:r>
                      <a:r>
                        <a:rPr dirty="0"/>
                        <a:t> y la </a:t>
                      </a:r>
                      <a:r>
                        <a:rPr dirty="0" err="1"/>
                        <a:t>escasez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financiera</a:t>
                      </a:r>
                      <a:r>
                        <a:rPr dirty="0"/>
                        <a:t>, se </a:t>
                      </a:r>
                      <a:r>
                        <a:rPr dirty="0" err="1"/>
                        <a:t>convierten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en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algunos</a:t>
                      </a:r>
                      <a:r>
                        <a:rPr dirty="0"/>
                        <a:t> de los </a:t>
                      </a:r>
                      <a:r>
                        <a:rPr dirty="0" err="1"/>
                        <a:t>problemas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más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comunes</a:t>
                      </a:r>
                      <a:r>
                        <a:rPr dirty="0"/>
                        <a:t> que </a:t>
                      </a:r>
                      <a:r>
                        <a:rPr dirty="0" err="1"/>
                        <a:t>impiden</a:t>
                      </a:r>
                      <a:r>
                        <a:rPr dirty="0"/>
                        <a:t> que las </a:t>
                      </a:r>
                      <a:r>
                        <a:rPr dirty="0" err="1"/>
                        <a:t>empresas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familiares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crezcan</a:t>
                      </a:r>
                      <a:r>
                        <a:rPr dirty="0"/>
                        <a:t> y se </a:t>
                      </a:r>
                      <a:r>
                        <a:rPr dirty="0" err="1"/>
                        <a:t>fortalezcan</a:t>
                      </a:r>
                      <a:r>
                        <a:rPr dirty="0"/>
                        <a:t>.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t>Es necesario proporcionar a las empresas familiares las herramientas y la capacitación adecuadas para ayudarles a lidiar con este conflicto. </a:t>
                      </a:r>
                      <a:endParaRPr sz="2050" kern="120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  <a:defRPr sz="205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defRPr>
                      </a:pPr>
                      <a:r>
                        <a:rPr dirty="0" err="1"/>
                        <a:t>Problema</a:t>
                      </a:r>
                      <a:r>
                        <a:rPr dirty="0"/>
                        <a:t> </a:t>
                      </a:r>
                      <a:r>
                        <a:rPr lang="es-ES" dirty="0"/>
                        <a:t>a nivel europeo</a:t>
                      </a:r>
                      <a:r>
                        <a:rPr dirty="0"/>
                        <a:t>, </a:t>
                      </a:r>
                      <a:r>
                        <a:rPr lang="es-ES" dirty="0"/>
                        <a:t>ver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páginas</a:t>
                      </a:r>
                      <a:r>
                        <a:rPr dirty="0"/>
                        <a:t> </a:t>
                      </a:r>
                      <a:r>
                        <a:rPr dirty="0" err="1"/>
                        <a:t>anteriores</a:t>
                      </a:r>
                      <a:endParaRPr sz="205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193700"/>
                  </a:ext>
                </a:extLst>
              </a:tr>
            </a:tbl>
          </a:graphicData>
        </a:graphic>
      </p:graphicFrame>
      <p:pic>
        <p:nvPicPr>
          <p:cNvPr id="3" name="Immagin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513" y="3284425"/>
            <a:ext cx="1648303" cy="98566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8508" y="11185404"/>
            <a:ext cx="1612309" cy="9740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508" y="14595844"/>
            <a:ext cx="1612308" cy="107196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26" name="Picture 2" descr="Flag of Italy - Wikipedi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08" y="7874274"/>
            <a:ext cx="1612308" cy="1126057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FED544A-9E51-334D-B511-DC51A7CCCCF8}"/>
              </a:ext>
            </a:extLst>
          </p:cNvPr>
          <p:cNvSpPr txBox="1"/>
          <p:nvPr/>
        </p:nvSpPr>
        <p:spPr>
          <a:xfrm>
            <a:off x="2414106" y="485785"/>
            <a:ext cx="213104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369">
              <a:defRPr sz="4800" b="1">
                <a:solidFill>
                  <a:srgbClr val="517DF0"/>
                </a:solidFill>
                <a:ea typeface="Microsoft Sans Serif" panose="020B0604020202020204" pitchFamily="34" charset="0"/>
                <a:cs typeface="Microsoft Sans Serif" panose="020B0604020202020204" pitchFamily="34" charset="0"/>
              </a:defRPr>
            </a:pPr>
            <a:r>
              <a:t>Recomendaciones políticas — Áreas críticas de intervención por país</a:t>
            </a:r>
          </a:p>
        </p:txBody>
      </p:sp>
    </p:spTree>
    <p:extLst>
      <p:ext uri="{BB962C8B-B14F-4D97-AF65-F5344CB8AC3E}">
        <p14:creationId xmlns:p14="http://schemas.microsoft.com/office/powerpoint/2010/main" val="224831057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339</TotalTime>
  <Words>956</Words>
  <Application>Microsoft Office PowerPoint</Application>
  <PresentationFormat>Personalizado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di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IHF Bruxelles</dc:creator>
  <cp:lastModifiedBy>Álvaro Matilla</cp:lastModifiedBy>
  <cp:revision>23</cp:revision>
  <dcterms:created xsi:type="dcterms:W3CDTF">2022-10-24T14:04:44Z</dcterms:created>
  <dcterms:modified xsi:type="dcterms:W3CDTF">2022-11-03T09:21:41Z</dcterms:modified>
</cp:coreProperties>
</file>